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3"/>
  </p:notesMasterIdLst>
  <p:handoutMasterIdLst>
    <p:handoutMasterId r:id="rId14"/>
  </p:handoutMasterIdLst>
  <p:sldIdLst>
    <p:sldId id="332" r:id="rId7"/>
    <p:sldId id="341" r:id="rId8"/>
    <p:sldId id="345" r:id="rId9"/>
    <p:sldId id="344" r:id="rId10"/>
    <p:sldId id="346" r:id="rId11"/>
    <p:sldId id="333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293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lesson is a recap of the theory of variables, selection and using them with button interactions.</a:t>
            </a:r>
          </a:p>
          <a:p>
            <a:r>
              <a:rPr lang="en-GB" dirty="0"/>
              <a:t>Learners should complete the activity sheet as the main focus of the lesson as this prepares them for the first Project, A Healthy Eating Quiz”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707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variable is name</a:t>
            </a:r>
          </a:p>
          <a:p>
            <a:r>
              <a:rPr lang="en-GB" dirty="0"/>
              <a:t>It stores Arm Education and it is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3688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8829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start the activity a create program using variables, selections and inputs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539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openclipart.org/detail/192847/cardboard-box-by-savanaprice-19284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openclipart.org/detail/192847/cardboard-box-by-savanaprice-19284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77025" y="4508767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Lesson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2112284"/>
            <a:ext cx="5599113" cy="1556425"/>
          </a:xfrm>
        </p:spPr>
        <p:txBody>
          <a:bodyPr/>
          <a:lstStyle/>
          <a:p>
            <a:r>
              <a:rPr lang="en-GB" sz="4800" b="1" dirty="0"/>
              <a:t>Variables, Selection and Incrementing a Stored Value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0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Know what a </a:t>
            </a:r>
            <a:r>
              <a:rPr lang="en-GB" b="1" dirty="0">
                <a:solidFill>
                  <a:srgbClr val="002B49"/>
                </a:solidFill>
              </a:rPr>
              <a:t>variable</a:t>
            </a:r>
            <a:r>
              <a:rPr lang="en-GB" dirty="0"/>
              <a:t> is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Create a variable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Use </a:t>
            </a:r>
            <a:r>
              <a:rPr lang="en-GB" b="1" dirty="0">
                <a:solidFill>
                  <a:srgbClr val="002B49"/>
                </a:solidFill>
              </a:rPr>
              <a:t>selection</a:t>
            </a:r>
            <a:r>
              <a:rPr lang="en-GB" dirty="0"/>
              <a:t>, buttons and variables to keep a running total, similar to that used in a game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82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A variable is a location in the computers memory, usually the RAM, where data is stored.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This data can be text, characters, numbers or values.</a:t>
            </a:r>
          </a:p>
          <a:p>
            <a:pPr>
              <a:spcBef>
                <a:spcPts val="1200"/>
              </a:spcBef>
            </a:pPr>
            <a:r>
              <a:rPr lang="en-GB" dirty="0"/>
              <a:t>First a variable is declared by naming it followed by the = sign.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name = ‘Arm Education’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What is the variable called?</a:t>
            </a:r>
          </a:p>
          <a:p>
            <a:pPr>
              <a:spcBef>
                <a:spcPts val="1200"/>
              </a:spcBef>
            </a:pPr>
            <a:r>
              <a:rPr lang="en-GB" dirty="0"/>
              <a:t>What is stored in the variable?</a:t>
            </a:r>
          </a:p>
          <a:p>
            <a:pPr>
              <a:spcBef>
                <a:spcPts val="1200"/>
              </a:spcBef>
            </a:pPr>
            <a:r>
              <a:rPr lang="en-GB" dirty="0"/>
              <a:t>What type of data is stored?</a:t>
            </a:r>
          </a:p>
        </p:txBody>
      </p:sp>
    </p:spTree>
    <p:extLst>
      <p:ext uri="{BB962C8B-B14F-4D97-AF65-F5344CB8AC3E}">
        <p14:creationId xmlns:p14="http://schemas.microsoft.com/office/powerpoint/2010/main" val="10729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B473-576E-4C61-A666-BA0D5F80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Are Like Storage Boxes</a:t>
            </a:r>
          </a:p>
        </p:txBody>
      </p:sp>
      <p:pic>
        <p:nvPicPr>
          <p:cNvPr id="5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6392804E-0E8C-4F08-8DF3-E2B525F1A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893" y="1433146"/>
            <a:ext cx="2497182" cy="1867144"/>
          </a:xfrm>
        </p:spPr>
      </p:pic>
      <p:pic>
        <p:nvPicPr>
          <p:cNvPr id="6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E526E2CE-28BB-4CA6-98F6-667B1AD78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85324" y="1433146"/>
            <a:ext cx="2497182" cy="1867144"/>
          </a:xfrm>
          <a:prstGeom prst="rect">
            <a:avLst/>
          </a:prstGeom>
        </p:spPr>
      </p:pic>
      <p:pic>
        <p:nvPicPr>
          <p:cNvPr id="7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41356AB1-EABA-431F-949D-7C60F6652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20532" y="1358890"/>
            <a:ext cx="2497182" cy="1867144"/>
          </a:xfrm>
          <a:prstGeom prst="rect">
            <a:avLst/>
          </a:prstGeom>
        </p:spPr>
      </p:pic>
      <p:pic>
        <p:nvPicPr>
          <p:cNvPr id="8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42FACA5D-9F23-4C61-B234-EDF48550E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55740" y="1296987"/>
            <a:ext cx="2497182" cy="18671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BC03C2-E4A8-4B76-9C8C-D1AD658F7103}"/>
              </a:ext>
            </a:extLst>
          </p:cNvPr>
          <p:cNvSpPr txBox="1">
            <a:spLocks/>
          </p:cNvSpPr>
          <p:nvPr/>
        </p:nvSpPr>
        <p:spPr>
          <a:xfrm>
            <a:off x="492021" y="3716215"/>
            <a:ext cx="11180867" cy="2403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How many variables are shown on this slide?</a:t>
            </a:r>
          </a:p>
          <a:p>
            <a:pPr>
              <a:spcBef>
                <a:spcPts val="1200"/>
              </a:spcBef>
            </a:pPr>
            <a:r>
              <a:rPr lang="en-GB" dirty="0"/>
              <a:t>Create a variable</a:t>
            </a:r>
          </a:p>
          <a:p>
            <a:pPr>
              <a:spcBef>
                <a:spcPts val="1200"/>
              </a:spcBef>
            </a:pPr>
            <a:r>
              <a:rPr lang="en-GB" dirty="0"/>
              <a:t>Use selection, buttons and variables to keep a running total, similar to that used in a game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136E3-66CB-45D6-9036-EED0F5645F5C}"/>
              </a:ext>
            </a:extLst>
          </p:cNvPr>
          <p:cNvSpPr txBox="1"/>
          <p:nvPr/>
        </p:nvSpPr>
        <p:spPr>
          <a:xfrm>
            <a:off x="1384736" y="1904664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/>
              <a:t>Arm Education</a:t>
            </a:r>
            <a:endParaRPr lang="en-GB" sz="1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D2E5B-8E05-4DB9-BB1E-A0849DE26A10}"/>
              </a:ext>
            </a:extLst>
          </p:cNvPr>
          <p:cNvSpPr txBox="1"/>
          <p:nvPr/>
        </p:nvSpPr>
        <p:spPr>
          <a:xfrm>
            <a:off x="4711888" y="1904664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$50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FA21B-D745-4303-B1F3-A39DCE4FF9C6}"/>
              </a:ext>
            </a:extLst>
          </p:cNvPr>
          <p:cNvSpPr txBox="1"/>
          <p:nvPr/>
        </p:nvSpPr>
        <p:spPr>
          <a:xfrm>
            <a:off x="7494873" y="1822032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74.6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F1ABF-7BC3-43E0-BC91-5406D52E388E}"/>
              </a:ext>
            </a:extLst>
          </p:cNvPr>
          <p:cNvSpPr txBox="1"/>
          <p:nvPr/>
        </p:nvSpPr>
        <p:spPr>
          <a:xfrm rot="753263">
            <a:off x="1383464" y="3067181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/>
              <a:t>name</a:t>
            </a:r>
            <a:endParaRPr lang="en-GB" sz="1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9432E-365D-4EB6-8508-CFAFF255633E}"/>
              </a:ext>
            </a:extLst>
          </p:cNvPr>
          <p:cNvSpPr txBox="1"/>
          <p:nvPr/>
        </p:nvSpPr>
        <p:spPr>
          <a:xfrm rot="753263">
            <a:off x="4191141" y="3067181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/>
              <a:t>income</a:t>
            </a:r>
            <a:endParaRPr lang="en-GB" sz="1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90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CB473-576E-4C61-A666-BA0D5F80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Can Be Updated and Overwritten</a:t>
            </a:r>
          </a:p>
        </p:txBody>
      </p:sp>
      <p:pic>
        <p:nvPicPr>
          <p:cNvPr id="5" name="Content Placeholder 4" descr="A picture containing stationary, envelope&#10;&#10;Description automatically generated">
            <a:extLst>
              <a:ext uri="{FF2B5EF4-FFF2-40B4-BE49-F238E27FC236}">
                <a16:creationId xmlns:a16="http://schemas.microsoft.com/office/drawing/2014/main" id="{6392804E-0E8C-4F08-8DF3-E2B525F1A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893" y="1433146"/>
            <a:ext cx="2497182" cy="1867144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BC03C2-E4A8-4B76-9C8C-D1AD658F7103}"/>
              </a:ext>
            </a:extLst>
          </p:cNvPr>
          <p:cNvSpPr txBox="1">
            <a:spLocks/>
          </p:cNvSpPr>
          <p:nvPr/>
        </p:nvSpPr>
        <p:spPr>
          <a:xfrm>
            <a:off x="492125" y="4026410"/>
            <a:ext cx="9706422" cy="24039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Look at the program</a:t>
            </a:r>
          </a:p>
          <a:p>
            <a:pPr>
              <a:spcBef>
                <a:spcPts val="1200"/>
              </a:spcBef>
            </a:pPr>
            <a:r>
              <a:rPr lang="en-GB" dirty="0"/>
              <a:t>What is stored in the variable at the start?</a:t>
            </a:r>
          </a:p>
          <a:p>
            <a:pPr>
              <a:spcBef>
                <a:spcPts val="1200"/>
              </a:spcBef>
            </a:pPr>
            <a:r>
              <a:rPr lang="en-GB" dirty="0"/>
              <a:t>What is stored in the variable at the start?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136E3-66CB-45D6-9036-EED0F5645F5C}"/>
              </a:ext>
            </a:extLst>
          </p:cNvPr>
          <p:cNvSpPr txBox="1"/>
          <p:nvPr/>
        </p:nvSpPr>
        <p:spPr>
          <a:xfrm>
            <a:off x="1837592" y="1904665"/>
            <a:ext cx="1203565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>
                <a:solidFill>
                  <a:schemeClr val="tx2"/>
                </a:solidFill>
                <a:latin typeface="+mn-lt"/>
                <a:ea typeface="+mn-ea"/>
              </a:rPr>
              <a:t>?</a:t>
            </a:r>
            <a:endParaRPr lang="en-GB" sz="1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F1ABF-7BC3-43E0-BC91-5406D52E388E}"/>
              </a:ext>
            </a:extLst>
          </p:cNvPr>
          <p:cNvSpPr txBox="1"/>
          <p:nvPr/>
        </p:nvSpPr>
        <p:spPr>
          <a:xfrm rot="753263">
            <a:off x="1537383" y="3067846"/>
            <a:ext cx="1656421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dirty="0"/>
              <a:t>x</a:t>
            </a:r>
            <a:endParaRPr lang="en-GB" sz="14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DA33AB-FC44-4389-A7F9-EE66B8B8E72A}"/>
              </a:ext>
            </a:extLst>
          </p:cNvPr>
          <p:cNvSpPr txBox="1">
            <a:spLocks/>
          </p:cNvSpPr>
          <p:nvPr/>
        </p:nvSpPr>
        <p:spPr>
          <a:xfrm>
            <a:off x="5419278" y="1164724"/>
            <a:ext cx="6288859" cy="46206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 = 4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= "Len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103658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382709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284</Words>
  <Application>Microsoft Office PowerPoint</Application>
  <PresentationFormat>Widescreen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 New</vt:lpstr>
      <vt:lpstr>Lato</vt:lpstr>
      <vt:lpstr>Wingdings</vt:lpstr>
      <vt:lpstr>1_Arm_PPT_Public</vt:lpstr>
      <vt:lpstr>Variables, Selection and Incrementing a Stored Value</vt:lpstr>
      <vt:lpstr>What the Lesson Will Cover</vt:lpstr>
      <vt:lpstr>What is a variable?</vt:lpstr>
      <vt:lpstr>Variables Are Like Storage Boxes</vt:lpstr>
      <vt:lpstr>Variables Can Be Updated and Overwritten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2021-04-13T12:41:06Z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